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6" r:id="rId10"/>
    <p:sldId id="265" r:id="rId11"/>
    <p:sldId id="267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00-4AF4-9FCC-4A51FC650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E-41DC-B0BC-AEE51941CC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4E-41DC-B0BC-AEE51941CC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4E-41DC-B0BC-AEE51941CC02}"/>
              </c:ext>
            </c:extLst>
          </c:dPt>
          <c:dLbls>
            <c:dLbl>
              <c:idx val="0"/>
              <c:layout>
                <c:manualLayout>
                  <c:x val="-3.4233840604635163E-2"/>
                  <c:y val="7.25079030645936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0-4AF4-9FCC-4A51FC650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Under 40</c:v>
                </c:pt>
                <c:pt idx="1">
                  <c:v>40-59</c:v>
                </c:pt>
                <c:pt idx="2">
                  <c:v>60 or older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6.25E-2</c:v>
                </c:pt>
                <c:pt idx="1">
                  <c:v>0.375</c:v>
                </c:pt>
                <c:pt idx="2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0-4AF4-9FCC-4A51FC650FB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2-4522-877D-22A6A8F339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22-4522-877D-22A6A8F339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22-4522-877D-22A6A8F339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22-4522-877D-22A6A8F33927}"/>
              </c:ext>
            </c:extLst>
          </c:dPt>
          <c:cat>
            <c:strRef>
              <c:f>Sheet1!$A$2:$A$5</c:f>
              <c:strCache>
                <c:ptCount val="3"/>
                <c:pt idx="0">
                  <c:v>Caucasian</c:v>
                </c:pt>
                <c:pt idx="1">
                  <c:v>European American</c:v>
                </c:pt>
                <c:pt idx="2">
                  <c:v>African American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4-4DFF-B098-BB5C4FCCA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 you or a family member have a disability that is recognized by the ADA?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9-4800-88E1-5E2FD196A8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69-4800-88E1-5E2FD196A8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69-4800-88E1-5E2FD196A8CF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Did Not Respond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</c:v>
                </c:pt>
                <c:pt idx="1">
                  <c:v>0.4375</c:v>
                </c:pt>
                <c:pt idx="2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B-44C9-8432-C3BEA84B8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is your organization's corporate status?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8-4E57-9FC1-E07B9884ED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8-4E57-9FC1-E07B9884EDE4}"/>
              </c:ext>
            </c:extLst>
          </c:dPt>
          <c:cat>
            <c:strRef>
              <c:f>Sheet1!$A$2:$A$3</c:f>
              <c:strCache>
                <c:ptCount val="2"/>
                <c:pt idx="0">
                  <c:v>Nonprofit</c:v>
                </c:pt>
                <c:pt idx="1">
                  <c:v>For-profit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C-4D48-9B03-A6BAB4E33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Geographic Reach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9-4DD3-8C75-FC621EEFA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9-4DD3-8C75-FC621EEFAC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9-4DD3-8C75-FC621EEFAC97}"/>
              </c:ext>
            </c:extLst>
          </c:dPt>
          <c:cat>
            <c:strRef>
              <c:f>Sheet1!$A$2:$A$4</c:f>
              <c:strCache>
                <c:ptCount val="3"/>
                <c:pt idx="0">
                  <c:v>Regional</c:v>
                </c:pt>
                <c:pt idx="1">
                  <c:v>Statewide</c:v>
                </c:pt>
                <c:pt idx="2">
                  <c:v>Multi-state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6-4008-B957-593137381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853886758092244"/>
          <c:y val="0.12379687187191737"/>
          <c:w val="0.6455242087617078"/>
          <c:h val="0.7535552563019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kinds of services and lines of business does your organization offer?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Brokerage Services</c:v>
                </c:pt>
                <c:pt idx="1">
                  <c:v>Sheltered Work</c:v>
                </c:pt>
                <c:pt idx="2">
                  <c:v>Insurance-Covered Autism Services</c:v>
                </c:pt>
                <c:pt idx="3">
                  <c:v>Self-Directed Services</c:v>
                </c:pt>
                <c:pt idx="4">
                  <c:v>ABA Therapy</c:v>
                </c:pt>
                <c:pt idx="5">
                  <c:v>Other</c:v>
                </c:pt>
                <c:pt idx="6">
                  <c:v>Host Home Services</c:v>
                </c:pt>
                <c:pt idx="7">
                  <c:v>ICF</c:v>
                </c:pt>
                <c:pt idx="8">
                  <c:v>Day Programs</c:v>
                </c:pt>
                <c:pt idx="9">
                  <c:v>Employment</c:v>
                </c:pt>
                <c:pt idx="10">
                  <c:v>In-Home Supports</c:v>
                </c:pt>
                <c:pt idx="11">
                  <c:v>Waiver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0.1875</c:v>
                </c:pt>
                <c:pt idx="1">
                  <c:v>0.1875</c:v>
                </c:pt>
                <c:pt idx="2">
                  <c:v>0.25</c:v>
                </c:pt>
                <c:pt idx="3">
                  <c:v>0.375</c:v>
                </c:pt>
                <c:pt idx="4">
                  <c:v>0.4375</c:v>
                </c:pt>
                <c:pt idx="5">
                  <c:v>0.5</c:v>
                </c:pt>
                <c:pt idx="6">
                  <c:v>0.625</c:v>
                </c:pt>
                <c:pt idx="7">
                  <c:v>0.68</c:v>
                </c:pt>
                <c:pt idx="8">
                  <c:v>0.75</c:v>
                </c:pt>
                <c:pt idx="9">
                  <c:v>0.8125</c:v>
                </c:pt>
                <c:pt idx="10">
                  <c:v>0.875</c:v>
                </c:pt>
                <c:pt idx="11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2-44BB-8599-39E3A13B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285848"/>
        <c:axId val="692288472"/>
      </c:barChart>
      <c:catAx>
        <c:axId val="69228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88472"/>
        <c:crosses val="autoZero"/>
        <c:auto val="1"/>
        <c:lblAlgn val="ctr"/>
        <c:lblOffset val="100"/>
        <c:noMultiLvlLbl val="0"/>
      </c:catAx>
      <c:valAx>
        <c:axId val="69228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8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individuals are served by your organization?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B4-4089-8CC9-48B8DA4BC6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B4-4089-8CC9-48B8DA4BC6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B4-4089-8CC9-48B8DA4BC6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B4-4089-8CC9-48B8DA4BC6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B4-4089-8CC9-48B8DA4BC6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B4-4089-8CC9-48B8DA4BC6FB}"/>
              </c:ext>
            </c:extLst>
          </c:dPt>
          <c:cat>
            <c:strRef>
              <c:f>Sheet1!$A$2:$A$7</c:f>
              <c:strCache>
                <c:ptCount val="6"/>
                <c:pt idx="0">
                  <c:v>20,000+</c:v>
                </c:pt>
                <c:pt idx="1">
                  <c:v>10,000-19,999</c:v>
                </c:pt>
                <c:pt idx="2">
                  <c:v>5,000-9,999</c:v>
                </c:pt>
                <c:pt idx="3">
                  <c:v>1,000-4,999</c:v>
                </c:pt>
                <c:pt idx="4">
                  <c:v>Under 1,000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A-4EC2-847E-8E4230ACA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Children Services</c:v>
                </c:pt>
                <c:pt idx="1">
                  <c:v>Elder Services</c:v>
                </c:pt>
                <c:pt idx="2">
                  <c:v>Brain Injury</c:v>
                </c:pt>
                <c:pt idx="3">
                  <c:v>Autism</c:v>
                </c:pt>
                <c:pt idx="4">
                  <c:v>I/DD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0.4375</c:v>
                </c:pt>
                <c:pt idx="1">
                  <c:v>0.4375</c:v>
                </c:pt>
                <c:pt idx="2">
                  <c:v>0.5625</c:v>
                </c:pt>
                <c:pt idx="3">
                  <c:v>0.875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A-4AEF-925A-0F16C3E64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015064"/>
        <c:axId val="337015720"/>
      </c:barChart>
      <c:catAx>
        <c:axId val="33701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15720"/>
        <c:crosses val="autoZero"/>
        <c:auto val="1"/>
        <c:lblAlgn val="ctr"/>
        <c:lblOffset val="100"/>
        <c:noMultiLvlLbl val="0"/>
      </c:catAx>
      <c:valAx>
        <c:axId val="3370157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individuals are employed by your organization?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5-4FA0-9436-A9013E5B8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5-4FA0-9436-A9013E5B8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85-4FA0-9436-A9013E5B8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85-4FA0-9436-A9013E5B82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85-4FA0-9436-A9013E5B8233}"/>
              </c:ext>
            </c:extLst>
          </c:dPt>
          <c:cat>
            <c:strRef>
              <c:f>Sheet1!$A$2:$A$6</c:f>
              <c:strCache>
                <c:ptCount val="5"/>
                <c:pt idx="0">
                  <c:v>10,000+</c:v>
                </c:pt>
                <c:pt idx="1">
                  <c:v>1,000-9,999</c:v>
                </c:pt>
                <c:pt idx="2">
                  <c:v>500-999</c:v>
                </c:pt>
                <c:pt idx="3">
                  <c:v>100-499</c:v>
                </c:pt>
                <c:pt idx="4">
                  <c:v>Less than 100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4-4A1F-A385-934240686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46927B-65E8-449A-AAF1-A04BDDF67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" y="5694235"/>
            <a:ext cx="1830250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C6ADB-FD80-4FD2-8415-D5DCF443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894F9-F6F2-4FD4-9E7E-64FDB5EAECA4}"/>
              </a:ext>
            </a:extLst>
          </p:cNvPr>
          <p:cNvSpPr txBox="1"/>
          <p:nvPr/>
        </p:nvSpPr>
        <p:spPr>
          <a:xfrm>
            <a:off x="8350102" y="6090408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8D9CFC-EDC2-4D7E-AC6E-C467D448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8689B-1A39-4A69-A34A-2DF7DED8A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15F2E-48DA-4396-95DD-08E3E961EF14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4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751A19-C734-4A2F-BFF5-33C97FDC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0F1F3-2A12-4B81-88A6-2E21C96FB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32E82-79DC-4CA9-BF37-6EEB1BC4EEC0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224" y="313204"/>
            <a:ext cx="6427005" cy="55478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950"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650"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50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EBDDE-397B-426C-95D0-D31D1905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8BE5E-7066-46F2-B1FD-404C4AB21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B66AF-D4B4-402C-92D9-016FAF916953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9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2228" y="313205"/>
            <a:ext cx="6477000" cy="55904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8767" y="313196"/>
            <a:ext cx="4435248" cy="11547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Std Light" panose="020B0302020104020203" pitchFamily="34" charset="0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3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767" y="1508949"/>
            <a:ext cx="4435248" cy="4130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75AA54-F18E-4656-8B94-D4EFCAF87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3B7C38-FA0D-4A0B-9555-FACF564AA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FB8C1-B58E-4D61-AA74-1DB7241FE0FE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6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80" y="1134842"/>
            <a:ext cx="11386455" cy="4504136"/>
          </a:xfrm>
          <a:prstGeom prst="rect">
            <a:avLst/>
          </a:prstGeom>
        </p:spPr>
        <p:txBody>
          <a:bodyPr vert="eaVert"/>
          <a:lstStyle>
            <a:lvl1pPr marL="171450" indent="-171450">
              <a:buClr>
                <a:srgbClr val="F47D3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5F9C-0073-4DCE-8BDE-25EC366C3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43E85-2030-433F-8E5A-6B0D94D0C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C35F95-D853-41C1-8B37-C4448DADC8AC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7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95124" y="365125"/>
            <a:ext cx="1894113" cy="5273852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773" y="365125"/>
            <a:ext cx="9209312" cy="5273852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C806-6893-4AFD-8F7A-3C65DE06F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C2B5F-63BB-4C67-8575-34C3B7F01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7F95D-7BFC-4F2F-9965-61ED0524AB0F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4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57B72F9-4D01-4576-9002-D7A926497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7767" y="1940627"/>
            <a:ext cx="5917036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F30B17-45A9-4281-ADFF-A107FCD8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766" y="2904609"/>
            <a:ext cx="5917036" cy="2036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EEE41D-E5D2-429E-900D-17C187C28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2146C-A669-44A3-A028-DC95D1821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E84E7-9156-4349-BCF8-A8656905AC0F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41BC3-A4A2-4444-8052-BC3DEFD2F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" y="5694235"/>
            <a:ext cx="1830250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D4B25-9A13-458D-89F7-19B3B1BA4384}"/>
              </a:ext>
            </a:extLst>
          </p:cNvPr>
          <p:cNvSpPr txBox="1"/>
          <p:nvPr/>
        </p:nvSpPr>
        <p:spPr>
          <a:xfrm>
            <a:off x="8350102" y="6090408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489" y="2812524"/>
            <a:ext cx="9034739" cy="1721984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4491" y="4568128"/>
            <a:ext cx="9046175" cy="7674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77950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2A9-BF6E-493B-BA70-6A0518DC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E9BA4-E82E-4C7E-94F8-7505ADE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1" y="5694235"/>
            <a:ext cx="1830250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7CB54-79AB-47F5-8FD9-2F5580B6E880}"/>
              </a:ext>
            </a:extLst>
          </p:cNvPr>
          <p:cNvSpPr txBox="1"/>
          <p:nvPr/>
        </p:nvSpPr>
        <p:spPr>
          <a:xfrm>
            <a:off x="8350102" y="6090408"/>
            <a:ext cx="384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@TheRealANCOR           </a:t>
            </a:r>
            <a:r>
              <a:rPr lang="en-US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ancor.org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1208315"/>
            <a:ext cx="11386456" cy="4430663"/>
          </a:xfrm>
          <a:prstGeom prst="rect">
            <a:avLst/>
          </a:prstGeom>
        </p:spPr>
        <p:txBody>
          <a:bodyPr/>
          <a:lstStyle>
            <a:lvl1pPr marL="1714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5143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 algn="l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725-D661-4966-9FD7-D78205AFB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CCA15-5B72-43DF-8B0E-E13C81BD1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867E7A-831E-4383-9321-2DDF2F5E1691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1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51B52-121A-45C3-B1BF-FA44C65AD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40EED-95E1-4599-9E32-A0E9573A4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393D5F-AB2C-42AC-9872-2E62BC104F30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0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49" y="2855005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49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0663B1-390A-4E07-A1C2-ED43A662A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69FD1-53C3-4E8D-B5D5-B4BA9402BFAB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098888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288" y="1744134"/>
            <a:ext cx="1220328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98349" y="2855005"/>
            <a:ext cx="9046175" cy="818147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98349" y="3681491"/>
            <a:ext cx="9063759" cy="6738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EE4E57-9AAA-401E-896D-DC2DEDC6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E2629-0E7F-4869-B79F-0E743F8DE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B4210-14BA-4F88-81E9-7A8A02EA4A25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7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554" y="1220107"/>
            <a:ext cx="5442855" cy="4418870"/>
          </a:xfrm>
          <a:prstGeom prst="rect">
            <a:avLst/>
          </a:prstGeom>
        </p:spPr>
        <p:txBody>
          <a:bodyPr/>
          <a:lstStyle>
            <a:lvl1pPr marL="385763" indent="-385763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144" y="1220107"/>
            <a:ext cx="5421085" cy="44188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978C62-22B3-4AE6-87CE-19527E7D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E5C7C-AB49-4BFF-848D-5976E0D01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B4280-A347-4AF5-8427-F1FA1880D40D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550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550" y="2023382"/>
            <a:ext cx="5377543" cy="361559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1pPr>
            <a:lvl2pPr marL="5143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001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5430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2"/>
          </p:nvPr>
        </p:nvSpPr>
        <p:spPr>
          <a:xfrm>
            <a:off x="6400809" y="1199470"/>
            <a:ext cx="537754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68696B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6400809" y="2023382"/>
            <a:ext cx="5377543" cy="3797754"/>
          </a:xfrm>
          <a:prstGeom prst="rect">
            <a:avLst/>
          </a:prstGeom>
        </p:spPr>
        <p:txBody>
          <a:bodyPr/>
          <a:lstStyle>
            <a:lvl1pPr marL="285750" marR="0" indent="-285750" algn="l" defTabSz="2607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>
                <a:tab pos="342900" algn="l"/>
              </a:tabLst>
              <a:defRPr sz="1800">
                <a:latin typeface="+mj-lt"/>
              </a:defRPr>
            </a:lvl1pPr>
            <a:lvl2pPr marL="6858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028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3pPr>
            <a:lvl4pPr marL="1285875" indent="-257175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1628775" indent="-257175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772" y="279515"/>
            <a:ext cx="11386456" cy="786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461450-4E3A-4E52-A072-1AD9197B2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76FE37-10B6-4910-85DD-8E4AB27FC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5744080"/>
            <a:ext cx="1831171" cy="729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49ACB-D464-4438-A654-E0C89A7EE434}"/>
              </a:ext>
            </a:extLst>
          </p:cNvPr>
          <p:cNvSpPr txBox="1"/>
          <p:nvPr/>
        </p:nvSpPr>
        <p:spPr>
          <a:xfrm>
            <a:off x="8343140" y="6090408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</a:rPr>
              <a:t>@TheRealANCOR           </a:t>
            </a:r>
            <a:r>
              <a:rPr lang="en-US" sz="1800" b="1" dirty="0">
                <a:solidFill>
                  <a:schemeClr val="accent1"/>
                </a:solidFill>
              </a:rPr>
              <a:t>ancor.org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9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153" y="6564827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A2E4ED5-61F9-4C28-AF81-7786B437B67E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892" y="6564826"/>
            <a:ext cx="41148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3647" y="6564826"/>
            <a:ext cx="2743200" cy="293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7FD96B7-9F02-4CF7-965B-6B3C5E623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F811-75F9-4D0A-B4D8-54563CA6C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9" y="2812524"/>
            <a:ext cx="11304150" cy="1721984"/>
          </a:xfrm>
        </p:spPr>
        <p:txBody>
          <a:bodyPr/>
          <a:lstStyle/>
          <a:p>
            <a:r>
              <a:rPr lang="en-US" dirty="0"/>
              <a:t>Results of Informational Survey of</a:t>
            </a:r>
            <a:br>
              <a:rPr lang="en-US" dirty="0"/>
            </a:br>
            <a:r>
              <a:rPr lang="en-US" dirty="0"/>
              <a:t>ANCOR Board of Directors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BAE2D-8414-4D6A-8A5D-C27F34FB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91" y="4568128"/>
            <a:ext cx="11204076" cy="767443"/>
          </a:xfrm>
        </p:spPr>
        <p:txBody>
          <a:bodyPr/>
          <a:lstStyle/>
          <a:p>
            <a:r>
              <a:rPr lang="en-US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285897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85F591-9971-46E4-9721-64A577483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Populations Served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3567B53-5D32-4DD3-9D81-18127698CA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3378483"/>
              </p:ext>
            </p:extLst>
          </p:nvPr>
        </p:nvGraphicFramePr>
        <p:xfrm>
          <a:off x="423863" y="2024063"/>
          <a:ext cx="5378450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9D027-F5C1-4E9D-8F30-160D2BE8080D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Other Populations Served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F9D5FD-4C30-4DA6-9AF0-8D23FB3980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0809" y="2157298"/>
            <a:ext cx="5377543" cy="3663837"/>
          </a:xfrm>
        </p:spPr>
        <p:txBody>
          <a:bodyPr/>
          <a:lstStyle/>
          <a:p>
            <a:r>
              <a:rPr lang="en-US" dirty="0"/>
              <a:t>Individuals with mental illness (3 respondents)</a:t>
            </a:r>
          </a:p>
          <a:p>
            <a:r>
              <a:rPr lang="en-US" dirty="0"/>
              <a:t>Aging populations (2 respondents)</a:t>
            </a:r>
          </a:p>
          <a:p>
            <a:r>
              <a:rPr lang="en-US" dirty="0"/>
              <a:t>Learning disabilities (1 respondent)</a:t>
            </a:r>
          </a:p>
          <a:p>
            <a:r>
              <a:rPr lang="en-US" dirty="0"/>
              <a:t>Individuals with chronic illness (1 respondent)</a:t>
            </a:r>
          </a:p>
          <a:p>
            <a:r>
              <a:rPr lang="en-US" dirty="0"/>
              <a:t>Veterans (1 respondent)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BF0E10-7628-4E2C-A586-82CCB708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Populations Served</a:t>
            </a:r>
          </a:p>
        </p:txBody>
      </p:sp>
    </p:spTree>
    <p:extLst>
      <p:ext uri="{BB962C8B-B14F-4D97-AF65-F5344CB8AC3E}">
        <p14:creationId xmlns:p14="http://schemas.microsoft.com/office/powerpoint/2010/main" val="356805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4A10-CC4C-40B4-B00B-5F585BAD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Employees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D0E95C-98F8-4202-854C-E1ED66637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282348"/>
              </p:ext>
            </p:extLst>
          </p:nvPr>
        </p:nvGraphicFramePr>
        <p:xfrm>
          <a:off x="1483112" y="975733"/>
          <a:ext cx="9467386" cy="50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96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689-E446-4EA1-9824-3A4F7AA3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Demographics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94E63-6F32-4ECD-BFED-2763E2450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F1CFF-942C-4262-A8B7-EE6C4FA6E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Breakdown by Age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719CE2C-312C-4BD3-A66B-DBA6EA0D4B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5548545"/>
              </p:ext>
            </p:extLst>
          </p:nvPr>
        </p:nvGraphicFramePr>
        <p:xfrm>
          <a:off x="423863" y="2024063"/>
          <a:ext cx="5378450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0DE81-EA6E-4D51-AC06-5059F07D195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Breakdown by Race/Ethnicity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4068621-74DA-49E9-82CF-A876038E0C8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88071657"/>
              </p:ext>
            </p:extLst>
          </p:nvPr>
        </p:nvGraphicFramePr>
        <p:xfrm>
          <a:off x="6445404" y="2024063"/>
          <a:ext cx="5224346" cy="361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9BA4905-C25D-49EE-9279-CD329ABF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33954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0915-5FB8-46A8-A99A-F20C862F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Disability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B55A74-BE70-4897-BBC5-4548EC6F3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397378"/>
              </p:ext>
            </p:extLst>
          </p:nvPr>
        </p:nvGraphicFramePr>
        <p:xfrm>
          <a:off x="546410" y="1065553"/>
          <a:ext cx="11145644" cy="507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26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2C88-3D68-42D3-820F-CC996360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Agency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5E2E7-AD77-4C95-87F8-AC683BDB9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BBC1-94A7-4FDE-88C6-F753554D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Corporate Status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F6927B-9EED-40EE-A741-3DF0B0894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136812"/>
              </p:ext>
            </p:extLst>
          </p:nvPr>
        </p:nvGraphicFramePr>
        <p:xfrm>
          <a:off x="2032000" y="967666"/>
          <a:ext cx="8128000" cy="517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352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CAA976-4478-48C1-8431-4558E683E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Reach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23FA7EE-CE6D-4104-BE92-C6742F970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2532419"/>
              </p:ext>
            </p:extLst>
          </p:nvPr>
        </p:nvGraphicFramePr>
        <p:xfrm>
          <a:off x="423863" y="2024063"/>
          <a:ext cx="5378450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B4B-585E-462B-9095-1BCD9BEADE8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States Served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E4893C-01EF-48D2-859C-32505DC1C17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07" y="2068453"/>
            <a:ext cx="4955047" cy="330253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A559E6D-4B87-407C-977C-B8279718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Geographic Reach</a:t>
            </a:r>
          </a:p>
        </p:txBody>
      </p:sp>
    </p:spTree>
    <p:extLst>
      <p:ext uri="{BB962C8B-B14F-4D97-AF65-F5344CB8AC3E}">
        <p14:creationId xmlns:p14="http://schemas.microsoft.com/office/powerpoint/2010/main" val="219240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DB086-EEEC-4AD9-9E2A-409D3381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Services Offered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C2E7C2-D5CA-4917-B779-047EAF4A0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567847"/>
              </p:ext>
            </p:extLst>
          </p:nvPr>
        </p:nvGraphicFramePr>
        <p:xfrm>
          <a:off x="402772" y="1065553"/>
          <a:ext cx="10843233" cy="495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55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E032-D25D-4FAA-96F5-B498080E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Member Organization Individuals Served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8ADC8B-13FB-42EE-BA18-B44443025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45248"/>
              </p:ext>
            </p:extLst>
          </p:nvPr>
        </p:nvGraphicFramePr>
        <p:xfrm>
          <a:off x="646771" y="1148576"/>
          <a:ext cx="10922619" cy="475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983331"/>
      </p:ext>
    </p:extLst>
  </p:cSld>
  <p:clrMapOvr>
    <a:masterClrMapping/>
  </p:clrMapOvr>
</p:sld>
</file>

<file path=ppt/theme/theme1.xml><?xml version="1.0" encoding="utf-8"?>
<a:theme xmlns:a="http://schemas.openxmlformats.org/drawingml/2006/main" name="ANCOR Template_widescreen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8220"/>
      </a:accent1>
      <a:accent2>
        <a:srgbClr val="F3B917"/>
      </a:accent2>
      <a:accent3>
        <a:srgbClr val="214184"/>
      </a:accent3>
      <a:accent4>
        <a:srgbClr val="48A1FA"/>
      </a:accent4>
      <a:accent5>
        <a:srgbClr val="6ABF4B"/>
      </a:accent5>
      <a:accent6>
        <a:srgbClr val="D3ECB9"/>
      </a:accent6>
      <a:hlink>
        <a:srgbClr val="0563C1"/>
      </a:hlink>
      <a:folHlink>
        <a:srgbClr val="C55A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COR Template_widescreen" id="{1AA39CE6-14F5-46E7-9927-845708E1B68A}" vid="{EF0C80ED-ED60-4923-BFA4-87104F1A1F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ANCOR Template_widescreen</Template>
  <TotalTime>131</TotalTime>
  <Words>112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ANCOR Template_widescreen</vt:lpstr>
      <vt:lpstr>Results of Informational Survey of ANCOR Board of Directors </vt:lpstr>
      <vt:lpstr>Board Member Demographics</vt:lpstr>
      <vt:lpstr>Board Member Demographics</vt:lpstr>
      <vt:lpstr>Board Member Disability Status</vt:lpstr>
      <vt:lpstr>Board Member Agency Information</vt:lpstr>
      <vt:lpstr>Board Member Organization Corporate Status</vt:lpstr>
      <vt:lpstr>Board Member Organization Geographic Reach</vt:lpstr>
      <vt:lpstr>Board Member Organization Services Offered</vt:lpstr>
      <vt:lpstr>Board Member Organization Individuals Served</vt:lpstr>
      <vt:lpstr>Board Member Organization Populations Served</vt:lpstr>
      <vt:lpstr>Board Member Organization Employees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Results: ANCOR Board of Directors</dc:title>
  <dc:creator>Sean Luechtefeld</dc:creator>
  <cp:lastModifiedBy>Andre Floyd</cp:lastModifiedBy>
  <cp:revision>11</cp:revision>
  <cp:lastPrinted>2019-05-01T22:57:03Z</cp:lastPrinted>
  <dcterms:created xsi:type="dcterms:W3CDTF">2019-04-30T22:55:59Z</dcterms:created>
  <dcterms:modified xsi:type="dcterms:W3CDTF">2019-06-25T19:50:52Z</dcterms:modified>
</cp:coreProperties>
</file>