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257" r:id="rId5"/>
    <p:sldId id="271" r:id="rId6"/>
    <p:sldId id="1584" r:id="rId7"/>
    <p:sldId id="1593" r:id="rId8"/>
    <p:sldId id="1596" r:id="rId9"/>
    <p:sldId id="1605" r:id="rId10"/>
    <p:sldId id="1606" r:id="rId11"/>
    <p:sldId id="293" r:id="rId12"/>
    <p:sldId id="276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B99A32-BCD7-4DC4-B8A2-592D5E7E9E7D}" v="14" dt="2023-03-08T16:43:58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7" autoAdjust="0"/>
    <p:restoredTop sz="67064" autoAdjust="0"/>
  </p:normalViewPr>
  <p:slideViewPr>
    <p:cSldViewPr snapToGrid="0">
      <p:cViewPr varScale="1">
        <p:scale>
          <a:sx n="60" d="100"/>
          <a:sy n="60" d="100"/>
        </p:scale>
        <p:origin x="16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3F191-7716-4B37-9BF0-A4646E534A51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50C31-2175-4D90-BD75-57E9B0F4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2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Donna – intro and thanks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62B85-4F24-4FBC-809E-C98BE0A7E7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28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 – where we started and the Why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50C31-2175-4D90-BD75-57E9B0F40E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4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 – first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50C31-2175-4D90-BD75-57E9B0F40E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8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 – second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50C31-2175-4D90-BD75-57E9B0F40E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59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Donna – third paper, Recommendations, and Pilots</a:t>
            </a:r>
          </a:p>
          <a:p>
            <a:endParaRPr lang="en-US" dirty="0"/>
          </a:p>
          <a:p>
            <a:r>
              <a:rPr lang="en-US" dirty="0"/>
              <a:t>PIHP – provider manages full array of health care and LTSS services (ACAP) – what’s different? This option functions like an MCO – </a:t>
            </a:r>
            <a:r>
              <a:rPr lang="en-US" dirty="0" err="1"/>
              <a:t>pmpm</a:t>
            </a:r>
            <a:r>
              <a:rPr lang="en-US" dirty="0"/>
              <a:t> to manage all service needs</a:t>
            </a:r>
          </a:p>
          <a:p>
            <a:r>
              <a:rPr lang="en-US" dirty="0"/>
              <a:t>VBP and Shared Savings – still involves FFS… viewing this as a transitional option – Optimizing Outcomes</a:t>
            </a:r>
          </a:p>
          <a:p>
            <a:r>
              <a:rPr lang="en-US" dirty="0"/>
              <a:t>Integrated Care  - multi-system involved people, ppl with intensive medical and/or behavioral support needs, - </a:t>
            </a:r>
          </a:p>
          <a:p>
            <a:r>
              <a:rPr lang="en-US" dirty="0"/>
              <a:t>	provider coordinates multiple payers, and multiple services – </a:t>
            </a:r>
          </a:p>
          <a:p>
            <a:r>
              <a:rPr lang="en-US" dirty="0"/>
              <a:t>		justice, </a:t>
            </a:r>
            <a:r>
              <a:rPr lang="en-US" dirty="0" err="1"/>
              <a:t>beh</a:t>
            </a:r>
            <a:r>
              <a:rPr lang="en-US" dirty="0"/>
              <a:t> health, </a:t>
            </a:r>
            <a:r>
              <a:rPr lang="en-US" dirty="0" err="1"/>
              <a:t>ltss</a:t>
            </a:r>
            <a:r>
              <a:rPr lang="en-US" dirty="0"/>
              <a:t>, health care</a:t>
            </a:r>
          </a:p>
          <a:p>
            <a:r>
              <a:rPr lang="en-US" dirty="0"/>
              <a:t>	potentially receives payment from multiple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50C31-2175-4D90-BD75-57E9B0F40E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16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Donna – third paper, Recommendations, and Pilots</a:t>
            </a:r>
          </a:p>
          <a:p>
            <a:endParaRPr lang="en-US" dirty="0"/>
          </a:p>
          <a:p>
            <a:r>
              <a:rPr lang="en-US" dirty="0"/>
              <a:t>PIHP – provider manages full array of health care and LTSS services (ACAP) – what’s different? This option functions like an MCO – </a:t>
            </a:r>
            <a:r>
              <a:rPr lang="en-US" dirty="0" err="1"/>
              <a:t>pmpm</a:t>
            </a:r>
            <a:r>
              <a:rPr lang="en-US" dirty="0"/>
              <a:t> to manage all service needs</a:t>
            </a:r>
          </a:p>
          <a:p>
            <a:r>
              <a:rPr lang="en-US" dirty="0"/>
              <a:t>VBP and Shared Savings – still involves FFS… viewing this as a transitional option – Optimizing Outcomes</a:t>
            </a:r>
          </a:p>
          <a:p>
            <a:r>
              <a:rPr lang="en-US" dirty="0"/>
              <a:t>Integrated Care  - multi-system involved people, ppl with intensive medical and/or behavioral support needs, - </a:t>
            </a:r>
          </a:p>
          <a:p>
            <a:r>
              <a:rPr lang="en-US" dirty="0"/>
              <a:t>	provider coordinates multiple payers, and multiple services – </a:t>
            </a:r>
          </a:p>
          <a:p>
            <a:r>
              <a:rPr lang="en-US" dirty="0"/>
              <a:t>		justice, </a:t>
            </a:r>
            <a:r>
              <a:rPr lang="en-US" dirty="0" err="1"/>
              <a:t>beh</a:t>
            </a:r>
            <a:r>
              <a:rPr lang="en-US" dirty="0"/>
              <a:t> health, </a:t>
            </a:r>
            <a:r>
              <a:rPr lang="en-US" dirty="0" err="1"/>
              <a:t>ltss</a:t>
            </a:r>
            <a:r>
              <a:rPr lang="en-US" dirty="0"/>
              <a:t>, health care</a:t>
            </a:r>
          </a:p>
          <a:p>
            <a:r>
              <a:rPr lang="en-US" dirty="0"/>
              <a:t>	potentially receives payment from multiple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50C31-2175-4D90-BD75-57E9B0F40E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68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50C31-2175-4D90-BD75-57E9B0F40E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39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Donna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62B85-4F24-4FBC-809E-C98BE0A7E7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8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4489" y="2812524"/>
            <a:ext cx="9034739" cy="1721984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4491" y="4568128"/>
            <a:ext cx="9046175" cy="7674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77950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D46927B-65E8-449A-AAF1-A04BDDF678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9" y="5694236"/>
            <a:ext cx="2286568" cy="721941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8C6ADB-FD80-4FD2-8415-D5DCF443F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D894F9-F6F2-4FD4-9E7E-64FDB5EAECA4}"/>
              </a:ext>
            </a:extLst>
          </p:cNvPr>
          <p:cNvSpPr txBox="1"/>
          <p:nvPr userDrawn="1"/>
        </p:nvSpPr>
        <p:spPr>
          <a:xfrm>
            <a:off x="7102680" y="6090408"/>
            <a:ext cx="50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@TheRealANCOR           </a:t>
            </a:r>
            <a:r>
              <a:rPr lang="en-US" sz="1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ancor.org</a:t>
            </a:r>
            <a:endParaRPr lang="en-US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5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2772" y="279515"/>
            <a:ext cx="11386456" cy="786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8D9CFC-EDC2-4D7E-AC6E-C467D448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9AB42F-F150-4490-92CE-72F330A5F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1" y="5744081"/>
            <a:ext cx="2022123" cy="715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05AC65-8CC4-4021-8FDA-1D539CE0432A}"/>
              </a:ext>
            </a:extLst>
          </p:cNvPr>
          <p:cNvSpPr txBox="1"/>
          <p:nvPr userDrawn="1"/>
        </p:nvSpPr>
        <p:spPr>
          <a:xfrm>
            <a:off x="7102680" y="6090408"/>
            <a:ext cx="50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6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2772" y="279515"/>
            <a:ext cx="11386456" cy="786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F751A19-C734-4A2F-BFF5-33C97FDC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75449-AB18-4F77-8798-2B0E99AA5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1" y="5744081"/>
            <a:ext cx="2109588" cy="715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16AE04-D4A9-4F53-A98B-7EEF32B3E0BD}"/>
              </a:ext>
            </a:extLst>
          </p:cNvPr>
          <p:cNvSpPr txBox="1"/>
          <p:nvPr userDrawn="1"/>
        </p:nvSpPr>
        <p:spPr>
          <a:xfrm>
            <a:off x="7102680" y="6090408"/>
            <a:ext cx="50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66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224" y="313204"/>
            <a:ext cx="6427005" cy="554786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950">
                <a:latin typeface="+mj-lt"/>
              </a:defRPr>
            </a:lvl1pPr>
            <a:lvl2pPr marL="5143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+mj-lt"/>
              </a:defRPr>
            </a:lvl2pPr>
            <a:lvl3pPr marL="8572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650">
                <a:latin typeface="+mj-lt"/>
              </a:defRPr>
            </a:lvl3pPr>
            <a:lvl4pPr marL="12001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latin typeface="+mj-lt"/>
              </a:defRPr>
            </a:lvl4pPr>
            <a:lvl5pPr marL="15430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767" y="1508950"/>
            <a:ext cx="4435248" cy="4130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8767" y="313196"/>
            <a:ext cx="4435248" cy="11547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Std Light" panose="020B0302020104020203" pitchFamily="34" charset="0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accent3"/>
                </a:solidFill>
                <a:latin typeface="+mj-lt"/>
              </a:rPr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CEBDDE-397B-426C-95D0-D31D1905F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573030-E5FB-480D-A2DA-732D22630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1" y="5744081"/>
            <a:ext cx="2085734" cy="7156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A7130F-C158-457E-8EF5-67ED82D207AC}"/>
              </a:ext>
            </a:extLst>
          </p:cNvPr>
          <p:cNvSpPr txBox="1"/>
          <p:nvPr userDrawn="1"/>
        </p:nvSpPr>
        <p:spPr>
          <a:xfrm>
            <a:off x="7102680" y="6090408"/>
            <a:ext cx="50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21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2228" y="313205"/>
            <a:ext cx="6477000" cy="559047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latin typeface="+mn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8767" y="313196"/>
            <a:ext cx="4435248" cy="11547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Std Light" panose="020B0302020104020203" pitchFamily="34" charset="0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accent3"/>
                </a:solidFill>
                <a:latin typeface="+mj-lt"/>
              </a:rPr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767" y="1508949"/>
            <a:ext cx="4435248" cy="4130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175AA54-F18E-4656-8B94-D4EFCAF87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2BBD96-4CF2-4CD2-8C3F-79AB1F5E8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1" y="5744081"/>
            <a:ext cx="2117539" cy="715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D78208-393C-433C-9BDF-D5F6DB192DB2}"/>
              </a:ext>
            </a:extLst>
          </p:cNvPr>
          <p:cNvSpPr txBox="1"/>
          <p:nvPr userDrawn="1"/>
        </p:nvSpPr>
        <p:spPr>
          <a:xfrm>
            <a:off x="7102680" y="6090408"/>
            <a:ext cx="50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5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780" y="1134842"/>
            <a:ext cx="11386455" cy="4504136"/>
          </a:xfrm>
          <a:prstGeom prst="rect">
            <a:avLst/>
          </a:prstGeom>
        </p:spPr>
        <p:txBody>
          <a:bodyPr vert="eaVert"/>
          <a:lstStyle>
            <a:lvl1pPr marL="171450" indent="-171450">
              <a:buClr>
                <a:srgbClr val="F47D3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1pPr>
            <a:lvl2pPr marL="5143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2pPr>
            <a:lvl3pPr marL="8572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12001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15430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2772" y="279515"/>
            <a:ext cx="11386456" cy="786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35F9C-0073-4DCE-8BDE-25EC366C3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D0FE8B-F4FC-4253-AF8A-BBC28CF35D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1" y="5744081"/>
            <a:ext cx="2045977" cy="7156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E4B491-0129-49DA-8C61-A862CD597C20}"/>
              </a:ext>
            </a:extLst>
          </p:cNvPr>
          <p:cNvSpPr txBox="1"/>
          <p:nvPr userDrawn="1"/>
        </p:nvSpPr>
        <p:spPr>
          <a:xfrm>
            <a:off x="7102680" y="6090408"/>
            <a:ext cx="50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25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95124" y="365125"/>
            <a:ext cx="1894113" cy="5273852"/>
          </a:xfrm>
          <a:prstGeom prst="rect">
            <a:avLst/>
          </a:prstGeom>
        </p:spPr>
        <p:txBody>
          <a:bodyPr vert="eaVert"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773" y="365125"/>
            <a:ext cx="9209312" cy="5273852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 marL="5143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2pPr>
            <a:lvl3pPr marL="8572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3pPr>
            <a:lvl4pPr marL="12001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4pPr>
            <a:lvl5pPr marL="15430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56452-4BA3-473E-A3E8-2FC727CDF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1" y="5744081"/>
            <a:ext cx="2022123" cy="71564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C806-6893-4AFD-8F7A-3C65DE06F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E3D19-5764-46A8-B1B6-F4A169A311D8}"/>
              </a:ext>
            </a:extLst>
          </p:cNvPr>
          <p:cNvSpPr txBox="1"/>
          <p:nvPr userDrawn="1"/>
        </p:nvSpPr>
        <p:spPr>
          <a:xfrm>
            <a:off x="7102680" y="6090408"/>
            <a:ext cx="50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10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098888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11288" y="1744134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757B72F9-4D01-4576-9002-D7A9264975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7767" y="1940627"/>
            <a:ext cx="5917036" cy="818147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8F30B17-45A9-4281-ADFF-A107FCD89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766" y="2904609"/>
            <a:ext cx="5917036" cy="2036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9EEE41D-E5D2-429E-900D-17C187C28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F118D3-1135-4C92-8350-A10233E2C4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1" y="5744081"/>
            <a:ext cx="2266620" cy="7156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185C18-FBE6-4931-B694-18E8B0BD197B}"/>
              </a:ext>
            </a:extLst>
          </p:cNvPr>
          <p:cNvSpPr txBox="1"/>
          <p:nvPr userDrawn="1"/>
        </p:nvSpPr>
        <p:spPr>
          <a:xfrm>
            <a:off x="7102680" y="6090408"/>
            <a:ext cx="50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6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4489" y="2812524"/>
            <a:ext cx="9034739" cy="1721984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4491" y="4568128"/>
            <a:ext cx="9046175" cy="7674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77950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2F2A9-BF6E-493B-BA70-6A0518DC5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D6B448-2362-4BE8-813C-FE2E5B672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9" y="5694236"/>
            <a:ext cx="2286568" cy="7219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1D3EDD-696E-42F0-B1A2-8D0683BCA0F8}"/>
              </a:ext>
            </a:extLst>
          </p:cNvPr>
          <p:cNvSpPr txBox="1"/>
          <p:nvPr userDrawn="1"/>
        </p:nvSpPr>
        <p:spPr>
          <a:xfrm>
            <a:off x="7102680" y="6090408"/>
            <a:ext cx="50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@TheRealANCOR           </a:t>
            </a:r>
            <a:r>
              <a:rPr lang="en-US" sz="1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ancor.org</a:t>
            </a:r>
            <a:endParaRPr lang="en-US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7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4489" y="2812524"/>
            <a:ext cx="9034739" cy="1721984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4491" y="4568128"/>
            <a:ext cx="9046175" cy="7674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77950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2F2A9-BF6E-493B-BA70-6A0518DC5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D6B448-2362-4BE8-813C-FE2E5B672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9" y="5694236"/>
            <a:ext cx="2286568" cy="7219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3F9AF8-FDC1-4CC2-B182-B7201328CEE5}"/>
              </a:ext>
            </a:extLst>
          </p:cNvPr>
          <p:cNvSpPr txBox="1"/>
          <p:nvPr userDrawn="1"/>
        </p:nvSpPr>
        <p:spPr>
          <a:xfrm>
            <a:off x="7102680" y="6090408"/>
            <a:ext cx="50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@TheRealANCOR           </a:t>
            </a:r>
            <a:r>
              <a:rPr lang="en-US" sz="1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ancor.org</a:t>
            </a:r>
            <a:endParaRPr lang="en-US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9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2" y="1208315"/>
            <a:ext cx="11386456" cy="4430663"/>
          </a:xfrm>
          <a:prstGeom prst="rect">
            <a:avLst/>
          </a:prstGeom>
        </p:spPr>
        <p:txBody>
          <a:bodyPr/>
          <a:lstStyle>
            <a:lvl1pPr marL="171450" indent="-171450" algn="l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 marL="514350" indent="-171450" algn="l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2pPr>
            <a:lvl3pPr marL="857250" indent="-171450" algn="l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3pPr>
            <a:lvl4pPr marL="1200150" indent="-171450" algn="l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4pPr>
            <a:lvl5pPr marL="1543050" indent="-171450" algn="l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2772" y="279515"/>
            <a:ext cx="11386456" cy="786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2E725-D661-4966-9FD7-D78205AFB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2CCA15-5B72-43DF-8B0E-E13C81BD1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1" y="5744081"/>
            <a:ext cx="2069831" cy="7156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867E7A-831E-4383-9321-2DDF2F5E1691}"/>
              </a:ext>
            </a:extLst>
          </p:cNvPr>
          <p:cNvSpPr txBox="1"/>
          <p:nvPr userDrawn="1"/>
        </p:nvSpPr>
        <p:spPr>
          <a:xfrm>
            <a:off x="7102680" y="6090408"/>
            <a:ext cx="50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1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2772" y="279515"/>
            <a:ext cx="11386456" cy="786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E51B52-121A-45C3-B1BF-FA44C65AD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EEABEC-2EEF-435E-B311-26D640EF05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1" y="5744081"/>
            <a:ext cx="2045977" cy="715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902FC8-332F-4B8C-AF2A-1FDA482AF2C4}"/>
              </a:ext>
            </a:extLst>
          </p:cNvPr>
          <p:cNvSpPr txBox="1"/>
          <p:nvPr userDrawn="1"/>
        </p:nvSpPr>
        <p:spPr>
          <a:xfrm>
            <a:off x="7102680" y="6090408"/>
            <a:ext cx="50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0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098888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11288" y="1744134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898349" y="2855005"/>
            <a:ext cx="9046175" cy="818147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898349" y="3681491"/>
            <a:ext cx="9063759" cy="6738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9EE4E57-9AAA-401E-896D-DC2DEDC6E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D56A4C-0B4B-4BB1-BD9D-924111178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1" y="5744081"/>
            <a:ext cx="2266620" cy="7156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CDE343-7E7F-403A-9BFE-F66F832F7E17}"/>
              </a:ext>
            </a:extLst>
          </p:cNvPr>
          <p:cNvSpPr txBox="1"/>
          <p:nvPr userDrawn="1"/>
        </p:nvSpPr>
        <p:spPr>
          <a:xfrm>
            <a:off x="7102680" y="6090408"/>
            <a:ext cx="50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8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098888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11288" y="1744134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898349" y="2855005"/>
            <a:ext cx="9046175" cy="818147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898349" y="3681491"/>
            <a:ext cx="9063759" cy="6738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9EE4E57-9AAA-401E-896D-DC2DEDC6E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D56A4C-0B4B-4BB1-BD9D-924111178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1" y="5744081"/>
            <a:ext cx="2266620" cy="7156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CE4C42-E612-4ED7-A5CD-94045A371BAD}"/>
              </a:ext>
            </a:extLst>
          </p:cNvPr>
          <p:cNvSpPr txBox="1"/>
          <p:nvPr userDrawn="1"/>
        </p:nvSpPr>
        <p:spPr>
          <a:xfrm>
            <a:off x="7102680" y="6090408"/>
            <a:ext cx="50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1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4554" y="1220107"/>
            <a:ext cx="5442855" cy="4418870"/>
          </a:xfrm>
          <a:prstGeom prst="rect">
            <a:avLst/>
          </a:prstGeom>
        </p:spPr>
        <p:txBody>
          <a:bodyPr/>
          <a:lstStyle>
            <a:lvl1pPr marL="385763" indent="-385763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1pPr>
            <a:lvl2pPr marL="5143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2pPr>
            <a:lvl3pPr marL="8572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12001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15430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8144" y="1220107"/>
            <a:ext cx="5421085" cy="441887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1pPr>
            <a:lvl2pPr marL="5143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2pPr>
            <a:lvl3pPr marL="8572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12001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15430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2772" y="279515"/>
            <a:ext cx="11386456" cy="786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978C62-22B3-4AE6-87CE-19527E7DB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AA5485-B16E-465E-B6BF-B9A5B3B5A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1" y="5744081"/>
            <a:ext cx="2022123" cy="7156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D452A3-66C6-41C2-B540-110CDFC046F6}"/>
              </a:ext>
            </a:extLst>
          </p:cNvPr>
          <p:cNvSpPr txBox="1"/>
          <p:nvPr userDrawn="1"/>
        </p:nvSpPr>
        <p:spPr>
          <a:xfrm>
            <a:off x="7102680" y="6090408"/>
            <a:ext cx="50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5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550" y="1199470"/>
            <a:ext cx="537754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68696B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550" y="2023382"/>
            <a:ext cx="5377543" cy="361559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+mj-lt"/>
              </a:defRPr>
            </a:lvl1pPr>
            <a:lvl2pPr marL="5143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2pPr>
            <a:lvl3pPr marL="8572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3pPr>
            <a:lvl4pPr marL="12001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4pPr>
            <a:lvl5pPr marL="15430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2"/>
          </p:nvPr>
        </p:nvSpPr>
        <p:spPr>
          <a:xfrm>
            <a:off x="6400809" y="1199470"/>
            <a:ext cx="537754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68696B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3"/>
          </p:nvPr>
        </p:nvSpPr>
        <p:spPr>
          <a:xfrm>
            <a:off x="6400809" y="2023382"/>
            <a:ext cx="5377543" cy="3797754"/>
          </a:xfrm>
          <a:prstGeom prst="rect">
            <a:avLst/>
          </a:prstGeom>
        </p:spPr>
        <p:txBody>
          <a:bodyPr/>
          <a:lstStyle>
            <a:lvl1pPr marL="285750" marR="0" indent="-285750" algn="l" defTabSz="26074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latin typeface="+mj-lt"/>
              </a:defRPr>
            </a:lvl1pPr>
            <a:lvl2pPr marL="6858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2pPr>
            <a:lvl3pPr marL="1028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3pPr>
            <a:lvl4pPr marL="1285875" indent="-257175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4pPr>
            <a:lvl5pPr marL="1628775" indent="-257175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02772" y="279515"/>
            <a:ext cx="11386456" cy="786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461450-4E3A-4E52-A072-1AD9197B2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1C6C23-5147-44D3-A107-8ECDFB2F06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1" y="5821136"/>
            <a:ext cx="2045977" cy="7156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05061C-E5AA-4588-8F8F-4E2A482EAF8F}"/>
              </a:ext>
            </a:extLst>
          </p:cNvPr>
          <p:cNvSpPr txBox="1"/>
          <p:nvPr userDrawn="1"/>
        </p:nvSpPr>
        <p:spPr>
          <a:xfrm>
            <a:off x="7102680" y="6090408"/>
            <a:ext cx="50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4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153" y="6564827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FDC8DB3-9A54-4E00-969D-A29753278EF5}" type="datetimeFigureOut">
              <a:rPr lang="en-US" smtClean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3892" y="6564826"/>
            <a:ext cx="41148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7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93" r:id="rId3"/>
    <p:sldLayoutId id="2147483674" r:id="rId4"/>
    <p:sldLayoutId id="2147483675" r:id="rId5"/>
    <p:sldLayoutId id="2147483676" r:id="rId6"/>
    <p:sldLayoutId id="2147483692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9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cor.org/wp-content/uploads/2022/08/advancing_value_quality_in_medicaid_service_delivery_for_individuals_with_idd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cor.org/wp-content/uploads/2022/08/improving_lives_ensuring_sustainability_final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angdakilangpangako.blogspot.com/2018/01/chapter-3-leaders-worthy-of-following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pngall.com/goal-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C0ACBD-7620-0D83-B4AB-3F007BF7AA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ANCOR’s </a:t>
            </a:r>
            <a:br>
              <a:rPr lang="en-US" dirty="0"/>
            </a:br>
            <a:r>
              <a:rPr lang="en-US" dirty="0"/>
              <a:t>Alternative Payment Models</a:t>
            </a:r>
          </a:p>
        </p:txBody>
      </p:sp>
    </p:spTree>
    <p:extLst>
      <p:ext uri="{BB962C8B-B14F-4D97-AF65-F5344CB8AC3E}">
        <p14:creationId xmlns:p14="http://schemas.microsoft.com/office/powerpoint/2010/main" val="429334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90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B2B0A-53A9-4238-808F-6241027B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Greetings and Thank you for this opportunity!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22ACB-6DDB-EBFB-2A9D-5A845E5F80F1}"/>
              </a:ext>
            </a:extLst>
          </p:cNvPr>
          <p:cNvSpPr txBox="1"/>
          <p:nvPr/>
        </p:nvSpPr>
        <p:spPr>
          <a:xfrm>
            <a:off x="402772" y="1258529"/>
            <a:ext cx="1128778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Goal: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Approve the 2023 paper, “Value over Volume – Payment Reform 	 	Pilots in Community I/DD Services”.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Approve the socialization of APM concepts – promoting alternatives to 	commercial managed care.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Overview: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   Background and the “Why?” - Mark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   APM Recommendations – Donna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   ANCOR’s Value Proposition - Kathy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9263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AEDEB3-BE84-4B34-B4E2-0A179BA2C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518330"/>
            <a:ext cx="11386456" cy="1254478"/>
          </a:xfrm>
        </p:spPr>
        <p:txBody>
          <a:bodyPr/>
          <a:lstStyle/>
          <a:p>
            <a:pPr algn="ctr"/>
            <a:r>
              <a:rPr lang="en-US" sz="3600" u="sng" dirty="0"/>
              <a:t>Alternate Payment Models (APM) journey</a:t>
            </a:r>
            <a:br>
              <a:rPr lang="en-US" sz="3600" u="sng" dirty="0"/>
            </a:br>
            <a:endParaRPr lang="en-US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 descr="Group brainstorm with solid fill">
            <a:extLst>
              <a:ext uri="{FF2B5EF4-FFF2-40B4-BE49-F238E27FC236}">
                <a16:creationId xmlns:a16="http://schemas.microsoft.com/office/drawing/2014/main" id="{CB7EEC15-0750-82EA-3F64-3AAB3B3D08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3160" y="2184737"/>
            <a:ext cx="2067024" cy="2067024"/>
          </a:xfrm>
          <a:prstGeom prst="rect">
            <a:avLst/>
          </a:prstGeom>
        </p:spPr>
      </p:pic>
      <p:pic>
        <p:nvPicPr>
          <p:cNvPr id="7" name="Graphic 6" descr="Address Book with solid fill">
            <a:extLst>
              <a:ext uri="{FF2B5EF4-FFF2-40B4-BE49-F238E27FC236}">
                <a16:creationId xmlns:a16="http://schemas.microsoft.com/office/drawing/2014/main" id="{FA5D430D-5FFC-69FC-4475-8A5421B34D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9850" y="2355553"/>
            <a:ext cx="1906624" cy="19066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B1C846-E1AF-D566-F41A-E1EB68559276}"/>
              </a:ext>
            </a:extLst>
          </p:cNvPr>
          <p:cNvSpPr txBox="1"/>
          <p:nvPr/>
        </p:nvSpPr>
        <p:spPr>
          <a:xfrm>
            <a:off x="1834261" y="4308344"/>
            <a:ext cx="23848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2017 seated a study group on APMs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028CFC-06CE-0AC6-476F-504C4CB29093}"/>
              </a:ext>
            </a:extLst>
          </p:cNvPr>
          <p:cNvSpPr txBox="1"/>
          <p:nvPr/>
        </p:nvSpPr>
        <p:spPr>
          <a:xfrm>
            <a:off x="4720576" y="4262177"/>
            <a:ext cx="24600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Engaged a consultant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575183-66EA-EA2A-4DB3-302ABDEA9C32}"/>
              </a:ext>
            </a:extLst>
          </p:cNvPr>
          <p:cNvSpPr txBox="1"/>
          <p:nvPr/>
        </p:nvSpPr>
        <p:spPr>
          <a:xfrm>
            <a:off x="7609876" y="4308344"/>
            <a:ext cx="31154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Reviewed state of managed care in I/DD Long-Term Services &amp; Supports (LTSS)</a:t>
            </a:r>
          </a:p>
        </p:txBody>
      </p:sp>
      <p:pic>
        <p:nvPicPr>
          <p:cNvPr id="15" name="Graphic 14" descr="Universal access with solid fill">
            <a:extLst>
              <a:ext uri="{FF2B5EF4-FFF2-40B4-BE49-F238E27FC236}">
                <a16:creationId xmlns:a16="http://schemas.microsoft.com/office/drawing/2014/main" id="{13E8EB23-C682-E7D5-1043-F6C36F04F6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6302" y="2207542"/>
            <a:ext cx="2202646" cy="220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9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DFFD3B-6BCB-4426-867A-03D44B19B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2" y="1533993"/>
            <a:ext cx="6985164" cy="4430663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First paper developed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Advancing Value &amp; Quality in Medicaid Service Delivery for Individuals with Intellectual &amp; Developmental Disabilities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892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Identified 10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MLTSS initiatives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Principles for Payment Reform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Recommendations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AEDEB3-BE84-4B34-B4E2-0A179BA2C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13" y="384118"/>
            <a:ext cx="11386456" cy="786038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Advancing Value &amp; Quality in Medicaid Service Delivery</a:t>
            </a: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8A5148D6-B382-ECFF-362D-8DF39F508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36" y="1810805"/>
            <a:ext cx="4190876" cy="3513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850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DFFD3B-6BCB-4426-867A-03D44B19B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17" y="1352074"/>
            <a:ext cx="7037119" cy="4430663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Second paper developed</a:t>
            </a:r>
          </a:p>
          <a:p>
            <a:pPr marL="627063" lvl="1" indent="-169863" defTabSz="685800">
              <a:lnSpc>
                <a:spcPct val="90000"/>
              </a:lnSpc>
              <a:spcBef>
                <a:spcPts val="750"/>
              </a:spcBef>
              <a:buClr>
                <a:srgbClr val="F58220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Improving Lives &amp; Ensuring Sustainability: Implementing Alternative Payment Models in Intellectual &amp; Developmental Disabilities Service Delivery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Culled list to 5 states/projects as emerging models</a:t>
            </a:r>
          </a:p>
          <a:p>
            <a:pPr marL="0" indent="0">
              <a:buNone/>
            </a:pP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Assessment Measures</a:t>
            </a:r>
          </a:p>
          <a:p>
            <a:pPr lvl="1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Quality, Access, Financial, System Design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AEDEB3-BE84-4B34-B4E2-0A179BA2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Improving Lives &amp; Ensuring Sustainability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E2F46-62E1-BF16-2EA7-5BF6EA0C5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7936" y="1810805"/>
            <a:ext cx="4190875" cy="3513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0248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DFFD3B-6BCB-4426-867A-03D44B19B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533993"/>
            <a:ext cx="7649847" cy="4430663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Recommendations for components of models and potential pilots are focused on: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Individual choice and control.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Service flexibility.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Performance outcomes rather than process measures.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Providers assume an increasing degree of risk and reward over time.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foundation of market-based rates with the flexibility for acuity to drive the payment structure.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AEDEB3-BE84-4B34-B4E2-0A179BA2C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279514"/>
            <a:ext cx="11386456" cy="1008511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“Value Over Volume – Payment Reform Pilots in Community I/DD Services”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11752-7DA2-1E75-0728-C63F6AE6CB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5607" y="2040274"/>
            <a:ext cx="3313204" cy="2777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443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DFFD3B-6BCB-4426-867A-03D44B19B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533993"/>
            <a:ext cx="7649847" cy="4430663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Recommendations for components of models and potential pilots are focused on: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Startup or transitional funding investment from states and/or the federal government.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robust health information exchange system or platform.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Opportunities for direct contracting between providers and payers.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Recognition that providers are in the best position for care coordination and provision of service.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AEDEB3-BE84-4B34-B4E2-0A179BA2C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279514"/>
            <a:ext cx="11386456" cy="1008511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“Value Over Volume – Payment Reform Pilots in Community I/DD Services”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11752-7DA2-1E75-0728-C63F6AE6CB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8265607" y="2040274"/>
            <a:ext cx="3313204" cy="2777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972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523624-63D9-EE6F-E2D0-1E3F46DA7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771" y="1995948"/>
            <a:ext cx="5442855" cy="278832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Current leadership void.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 other national entity is taking a lead role in these conversations.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ANCOR is positioned to be the thought leader in this area.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B6330516-86B0-2C73-23EC-743F76070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68144" y="2074271"/>
            <a:ext cx="5421085" cy="2710542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543D4B-B999-9D56-1C73-2227A574C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279515"/>
            <a:ext cx="11386456" cy="786038"/>
          </a:xfrm>
        </p:spPr>
        <p:txBody>
          <a:bodyPr>
            <a:normAutofit/>
          </a:bodyPr>
          <a:lstStyle/>
          <a:p>
            <a:r>
              <a:rPr lang="en-US" dirty="0"/>
              <a:t>ANCOR’s 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194851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923F33-0E6E-6644-0215-3F3A4A7EF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48E93E-4150-6933-D1AD-75FADC9C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554" y="1220107"/>
            <a:ext cx="10754723" cy="441887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Seeking board approval for: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“Value over Volume - Payment Reform Pilots in Community I/DD Services”.</a:t>
            </a: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Ability to promote: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Models / Characteristics as alternatives to commercial managed 	care.</a:t>
            </a:r>
          </a:p>
        </p:txBody>
      </p:sp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2DA92BAC-4079-1D8E-CCD8-6FE2FC53E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0" y="3824750"/>
            <a:ext cx="4496314" cy="209828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447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FED-2016">
  <a:themeElements>
    <a:clrScheme name="Custom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8220"/>
      </a:accent1>
      <a:accent2>
        <a:srgbClr val="F3B917"/>
      </a:accent2>
      <a:accent3>
        <a:srgbClr val="214184"/>
      </a:accent3>
      <a:accent4>
        <a:srgbClr val="48A1FA"/>
      </a:accent4>
      <a:accent5>
        <a:srgbClr val="6ABF4B"/>
      </a:accent5>
      <a:accent6>
        <a:srgbClr val="D3ECB9"/>
      </a:accent6>
      <a:hlink>
        <a:srgbClr val="0563C1"/>
      </a:hlink>
      <a:folHlink>
        <a:srgbClr val="C55A1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ED-2016" id="{A0BC9EB1-A570-47D8-B524-3358F77C1A25}" vid="{1B712AB6-8395-458D-9053-FE5E3DEA0B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4269CD6EF494A80525BCA5841C0A6" ma:contentTypeVersion="19" ma:contentTypeDescription="Create a new document." ma:contentTypeScope="" ma:versionID="3968964c158718985ed25c9260b1cecc">
  <xsd:schema xmlns:xsd="http://www.w3.org/2001/XMLSchema" xmlns:xs="http://www.w3.org/2001/XMLSchema" xmlns:p="http://schemas.microsoft.com/office/2006/metadata/properties" xmlns:ns2="9872adaa-3159-47aa-8aba-90ec1f775ed5" xmlns:ns3="9e0dcafb-52ed-4019-bff5-2bbb932a3d7f" targetNamespace="http://schemas.microsoft.com/office/2006/metadata/properties" ma:root="true" ma:fieldsID="f0b5c30af1579ff8a8844aefdcffa6f9" ns2:_="" ns3:_="">
    <xsd:import namespace="9872adaa-3159-47aa-8aba-90ec1f775ed5"/>
    <xsd:import namespace="9e0dcafb-52ed-4019-bff5-2bbb932a3d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2adaa-3159-47aa-8aba-90ec1f775e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1169bdf-c623-4359-a7d7-b435879297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dcafb-52ed-4019-bff5-2bbb932a3d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2b59b5d-7fe4-495a-b13f-3ad9ccdc38d7}" ma:internalName="TaxCatchAll" ma:showField="CatchAllData" ma:web="9e0dcafb-52ed-4019-bff5-2bbb932a3d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72adaa-3159-47aa-8aba-90ec1f775ed5">
      <Terms xmlns="http://schemas.microsoft.com/office/infopath/2007/PartnerControls"/>
    </lcf76f155ced4ddcb4097134ff3c332f>
    <TaxCatchAll xmlns="9e0dcafb-52ed-4019-bff5-2bbb932a3d7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4CD9EC-5C12-44AC-89AA-DC82C7DA4F83}"/>
</file>

<file path=customXml/itemProps2.xml><?xml version="1.0" encoding="utf-8"?>
<ds:datastoreItem xmlns:ds="http://schemas.openxmlformats.org/officeDocument/2006/customXml" ds:itemID="{BEAA73CE-8266-4462-B455-8FEDC2B7C2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0DB8E3-C2AF-4650-9C4E-CB94F5E388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 CFED</Template>
  <TotalTime>8589</TotalTime>
  <Words>656</Words>
  <Application>Microsoft Office PowerPoint</Application>
  <PresentationFormat>Widescreen</PresentationFormat>
  <Paragraphs>89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CFED-2016</vt:lpstr>
      <vt:lpstr>ANCOR’s  Alternative Payment Models</vt:lpstr>
      <vt:lpstr>Greetings and Thank you for this opportunity! </vt:lpstr>
      <vt:lpstr>Alternate Payment Models (APM) journey </vt:lpstr>
      <vt:lpstr>Advancing Value &amp; Quality in Medicaid Service Delivery</vt:lpstr>
      <vt:lpstr>Improving Lives &amp; Ensuring Sustainability</vt:lpstr>
      <vt:lpstr>“Value Over Volume – Payment Reform Pilots in Community I/DD Services” </vt:lpstr>
      <vt:lpstr>“Value Over Volume – Payment Reform Pilots in Community I/DD Services” </vt:lpstr>
      <vt:lpstr>ANCOR’s Value Proposition</vt:lpstr>
      <vt:lpstr>Wrap-Up</vt:lpstr>
      <vt:lpstr>PowerPoint Presentation</vt:lpstr>
    </vt:vector>
  </TitlesOfParts>
  <Company>CFED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Arjona</dc:creator>
  <cp:lastModifiedBy>Donna Martin</cp:lastModifiedBy>
  <cp:revision>44</cp:revision>
  <dcterms:created xsi:type="dcterms:W3CDTF">2017-05-17T19:23:58Z</dcterms:created>
  <dcterms:modified xsi:type="dcterms:W3CDTF">2026-06-08T14:46:00Z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0x010100ECD4269CD6EF494A80525BCA5841C0A6</vt:lpwstr>
  </property>
  <property fmtid="{D5CDD505-2E9C-101B-9397-08002B2CF9AE}" pid="3" name="Order">
    <vt:r8>47400</vt:r8>
  </property>
</Properties>
</file>